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6858000" cx="12192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11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608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21" roundtripDataSignature="AMtx7mjXmqcYJk/0SQTBWp9zlGN9VlOK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E12D00A-0EAB-484C-8024-2DB4C50F34B7}">
  <a:tblStyle styleId="{FE12D00A-0EAB-484C-8024-2DB4C50F34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11" orient="horz"/>
        <p:guide pos="3840"/>
        <p:guide pos="260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3a3048cc4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f3a3048cc4_2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dk1"/>
                </a:solidFill>
              </a:rPr>
              <a:t>DIY platform for Decentralised Apps (DApps)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dk1"/>
                </a:solidFill>
              </a:rPr>
              <a:t>Infrastructure for running DApps worldwide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" name="Google Shape;7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980fc3f0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11980fc3f0d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979bb70ac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Developer - (code in Solidity) compiler - convert to white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Ether is dollar, Gwei is cents</a:t>
            </a:r>
            <a:endParaRPr/>
          </a:p>
        </p:txBody>
      </p:sp>
      <p:sp>
        <p:nvSpPr>
          <p:cNvPr id="88" name="Google Shape;88;g11979bb70ac_2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f3a3048cc4_1_9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1" name="Google Shape;11;gf3a3048cc4_1_9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2" name="Google Shape;12;gf3a3048cc4_1_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f3a3048cc4_1_44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gf3a3048cc4_1_44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7" name="Google Shape;47;gf3a3048cc4_1_4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f3a3048cc4_1_4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3a3048cc4_1_5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2" name="Google Shape;52;gf3a3048cc4_1_5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gf3a3048cc4_1_5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gf3a3048cc4_1_5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gf3a3048cc4_1_5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f3a3048cc4_1_13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gf3a3048cc4_1_1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gf3a3048cc4_1_1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8" name="Google Shape;18;gf3a3048cc4_1_16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9" name="Google Shape;19;gf3a3048cc4_1_1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f3a3048cc4_1_2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gf3a3048cc4_1_20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" name="Google Shape;23;gf3a3048cc4_1_20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" name="Google Shape;24;gf3a3048cc4_1_2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f3a3048cc4_1_2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7" name="Google Shape;27;gf3a3048cc4_1_2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f3a3048cc4_1_28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0" name="Google Shape;30;gf3a3048cc4_1_28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gf3a3048cc4_1_2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f3a3048cc4_1_32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4" name="Google Shape;34;gf3a3048cc4_1_3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f3a3048cc4_1_35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gf3a3048cc4_1_35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38" name="Google Shape;38;gf3a3048cc4_1_35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" name="Google Shape;39;gf3a3048cc4_1_35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gf3a3048cc4_1_3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f3a3048cc4_1_41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3" name="Google Shape;43;gf3a3048cc4_1_4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f3a3048cc4_1_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gf3a3048cc4_1_5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  <a:defRPr sz="2400">
                <a:solidFill>
                  <a:schemeClr val="lt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gf3a3048cc4_1_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lt2"/>
                </a:solidFill>
              </a:defRPr>
            </a:lvl1pPr>
            <a:lvl2pPr lvl="1" algn="r">
              <a:buNone/>
              <a:defRPr sz="1300">
                <a:solidFill>
                  <a:schemeClr val="lt2"/>
                </a:solidFill>
              </a:defRPr>
            </a:lvl2pPr>
            <a:lvl3pPr lvl="2" algn="r">
              <a:buNone/>
              <a:defRPr sz="1300">
                <a:solidFill>
                  <a:schemeClr val="lt2"/>
                </a:solidFill>
              </a:defRPr>
            </a:lvl3pPr>
            <a:lvl4pPr lvl="3" algn="r">
              <a:buNone/>
              <a:defRPr sz="1300">
                <a:solidFill>
                  <a:schemeClr val="lt2"/>
                </a:solidFill>
              </a:defRPr>
            </a:lvl4pPr>
            <a:lvl5pPr lvl="4" algn="r">
              <a:buNone/>
              <a:defRPr sz="1300">
                <a:solidFill>
                  <a:schemeClr val="lt2"/>
                </a:solidFill>
              </a:defRPr>
            </a:lvl5pPr>
            <a:lvl6pPr lvl="5" algn="r">
              <a:buNone/>
              <a:defRPr sz="1300">
                <a:solidFill>
                  <a:schemeClr val="lt2"/>
                </a:solidFill>
              </a:defRPr>
            </a:lvl6pPr>
            <a:lvl7pPr lvl="6" algn="r">
              <a:buNone/>
              <a:defRPr sz="1300">
                <a:solidFill>
                  <a:schemeClr val="lt2"/>
                </a:solidFill>
              </a:defRPr>
            </a:lvl7pPr>
            <a:lvl8pPr lvl="7" algn="r">
              <a:buNone/>
              <a:defRPr sz="1300">
                <a:solidFill>
                  <a:schemeClr val="lt2"/>
                </a:solidFill>
              </a:defRPr>
            </a:lvl8pPr>
            <a:lvl9pPr lvl="8" algn="r">
              <a:buNone/>
              <a:defRPr sz="13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/>
          <p:nvPr>
            <p:ph type="ctrTitle"/>
          </p:nvPr>
        </p:nvSpPr>
        <p:spPr>
          <a:xfrm>
            <a:off x="4228943" y="1946838"/>
            <a:ext cx="62295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6000">
                <a:solidFill>
                  <a:srgbClr val="636890"/>
                </a:solidFill>
                <a:latin typeface="Montserrat"/>
                <a:ea typeface="Montserrat"/>
                <a:cs typeface="Montserrat"/>
                <a:sym typeface="Montserrat"/>
              </a:rPr>
              <a:t>Ethereum </a:t>
            </a:r>
            <a:endParaRPr b="1" sz="6000">
              <a:solidFill>
                <a:srgbClr val="63689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6000">
                <a:solidFill>
                  <a:srgbClr val="636890"/>
                </a:solidFill>
                <a:latin typeface="Montserrat"/>
                <a:ea typeface="Montserrat"/>
                <a:cs typeface="Montserrat"/>
                <a:sym typeface="Montserrat"/>
              </a:rPr>
              <a:t>Fraud Detection</a:t>
            </a:r>
            <a:endParaRPr b="1" sz="6000">
              <a:solidFill>
                <a:srgbClr val="63689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61;p1"/>
          <p:cNvSpPr txBox="1"/>
          <p:nvPr>
            <p:ph idx="1" type="subTitle"/>
          </p:nvPr>
        </p:nvSpPr>
        <p:spPr>
          <a:xfrm>
            <a:off x="3731100" y="6251025"/>
            <a:ext cx="8253900" cy="67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Arjun Chanda</a:t>
            </a:r>
            <a:r>
              <a:rPr lang="en-IN" sz="1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| Jai Agrawal | </a:t>
            </a:r>
            <a:r>
              <a:rPr lang="en-IN" sz="1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Ambika Mudigonda</a:t>
            </a:r>
            <a:r>
              <a:rPr lang="en-IN" sz="1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 | Qiuhan Li | </a:t>
            </a:r>
            <a:r>
              <a:rPr lang="en-IN" sz="1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Sahithi Muddana</a:t>
            </a:r>
            <a:endParaRPr sz="16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388" y="1642013"/>
            <a:ext cx="3346574" cy="334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3a3048cc4_2_19"/>
          <p:cNvSpPr txBox="1"/>
          <p:nvPr>
            <p:ph type="title"/>
          </p:nvPr>
        </p:nvSpPr>
        <p:spPr>
          <a:xfrm>
            <a:off x="887675" y="2701500"/>
            <a:ext cx="6934200" cy="1455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 sz="100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b="1" sz="100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6" name="Google Shape;146;gf3a3048cc4_2_19"/>
          <p:cNvPicPr preferRelativeResize="0"/>
          <p:nvPr/>
        </p:nvPicPr>
        <p:blipFill rotWithShape="1">
          <a:blip r:embed="rId3">
            <a:alphaModFix/>
          </a:blip>
          <a:srcRect b="0" l="0" r="25589" t="0"/>
          <a:stretch/>
        </p:blipFill>
        <p:spPr>
          <a:xfrm>
            <a:off x="6432200" y="1086325"/>
            <a:ext cx="5759798" cy="607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>
            <p:ph type="title"/>
          </p:nvPr>
        </p:nvSpPr>
        <p:spPr>
          <a:xfrm>
            <a:off x="894200" y="7387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8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Contents</a:t>
            </a:r>
            <a:endParaRPr b="1" sz="48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2"/>
          <p:cNvSpPr txBox="1"/>
          <p:nvPr>
            <p:ph idx="1" type="body"/>
          </p:nvPr>
        </p:nvSpPr>
        <p:spPr>
          <a:xfrm>
            <a:off x="1007575" y="2090817"/>
            <a:ext cx="93852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Ethereum 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Ethereum Transactions 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Fraud in cryptocurrency 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Exploratory Data Analysis 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Model Results 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Findings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 txBox="1"/>
          <p:nvPr>
            <p:ph type="title"/>
          </p:nvPr>
        </p:nvSpPr>
        <p:spPr>
          <a:xfrm>
            <a:off x="394050" y="428400"/>
            <a:ext cx="6638100" cy="76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Ethereum 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0" y="534450"/>
            <a:ext cx="319200" cy="551400"/>
          </a:xfrm>
          <a:prstGeom prst="rect">
            <a:avLst/>
          </a:prstGeom>
          <a:solidFill>
            <a:srgbClr val="6368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"/>
          <p:cNvSpPr txBox="1"/>
          <p:nvPr/>
        </p:nvSpPr>
        <p:spPr>
          <a:xfrm>
            <a:off x="394050" y="1559475"/>
            <a:ext cx="9375300" cy="3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Char char="●"/>
            </a:pPr>
            <a:r>
              <a:rPr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Founded by Vitalik Buterin </a:t>
            </a:r>
            <a:r>
              <a:rPr lang="en-IN" sz="20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(Co-Founder of Bitcoin Magazine)</a:t>
            </a:r>
            <a:endParaRPr sz="20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Char char="●"/>
            </a:pPr>
            <a:r>
              <a:rPr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Proposed in late 2013 and released in 2014</a:t>
            </a:r>
            <a:endParaRPr sz="24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Char char="●"/>
            </a:pPr>
            <a:r>
              <a:rPr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It is a </a:t>
            </a:r>
            <a:r>
              <a:rPr b="1"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platform</a:t>
            </a:r>
            <a:r>
              <a:rPr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, NOT a </a:t>
            </a:r>
            <a:r>
              <a:rPr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currency</a:t>
            </a:r>
            <a:endParaRPr sz="24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Char char="●"/>
            </a:pPr>
            <a:r>
              <a:rPr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The currency is called </a:t>
            </a:r>
            <a:r>
              <a:rPr b="1"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Ether</a:t>
            </a:r>
            <a:r>
              <a:rPr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4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Char char="●"/>
            </a:pPr>
            <a:r>
              <a:rPr lang="en-IN" sz="24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Market Cap: $311 Billion</a:t>
            </a:r>
            <a:endParaRPr sz="24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" name="Google Shape;7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5600" y="2846047"/>
            <a:ext cx="4959599" cy="332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980fc3f0d_0_1"/>
          <p:cNvSpPr txBox="1"/>
          <p:nvPr>
            <p:ph type="title"/>
          </p:nvPr>
        </p:nvSpPr>
        <p:spPr>
          <a:xfrm>
            <a:off x="394050" y="428400"/>
            <a:ext cx="6638100" cy="76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Ethereum </a:t>
            </a: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Transactions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g11980fc3f0d_0_1"/>
          <p:cNvSpPr/>
          <p:nvPr/>
        </p:nvSpPr>
        <p:spPr>
          <a:xfrm>
            <a:off x="0" y="534450"/>
            <a:ext cx="319200" cy="551400"/>
          </a:xfrm>
          <a:prstGeom prst="rect">
            <a:avLst/>
          </a:prstGeom>
          <a:solidFill>
            <a:srgbClr val="6368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g11980fc3f0d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0150" y="570700"/>
            <a:ext cx="3668650" cy="587859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g11980fc3f0d_0_1"/>
          <p:cNvSpPr txBox="1"/>
          <p:nvPr/>
        </p:nvSpPr>
        <p:spPr>
          <a:xfrm>
            <a:off x="394050" y="2308800"/>
            <a:ext cx="663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g11980fc3f0d_0_1"/>
          <p:cNvSpPr txBox="1"/>
          <p:nvPr>
            <p:ph idx="1" type="body"/>
          </p:nvPr>
        </p:nvSpPr>
        <p:spPr>
          <a:xfrm>
            <a:off x="569700" y="2677025"/>
            <a:ext cx="6286800" cy="2141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Bus → </a:t>
            </a: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Block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People</a:t>
            </a: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 → </a:t>
            </a: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Transactions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Ethereum capacity → </a:t>
            </a: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500 txn per block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979bb70ac_2_10"/>
          <p:cNvSpPr/>
          <p:nvPr/>
        </p:nvSpPr>
        <p:spPr>
          <a:xfrm>
            <a:off x="0" y="534450"/>
            <a:ext cx="319200" cy="551400"/>
          </a:xfrm>
          <a:prstGeom prst="rect">
            <a:avLst/>
          </a:prstGeom>
          <a:solidFill>
            <a:srgbClr val="6368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g11979bb70ac_2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9800" y="1598381"/>
            <a:ext cx="4877875" cy="221061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11979bb70ac_2_10"/>
          <p:cNvSpPr txBox="1"/>
          <p:nvPr>
            <p:ph type="title"/>
          </p:nvPr>
        </p:nvSpPr>
        <p:spPr>
          <a:xfrm>
            <a:off x="394050" y="428400"/>
            <a:ext cx="6638100" cy="76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Fraud in Cryptocurrencies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g11979bb70ac_2_10"/>
          <p:cNvSpPr txBox="1"/>
          <p:nvPr>
            <p:ph idx="1" type="body"/>
          </p:nvPr>
        </p:nvSpPr>
        <p:spPr>
          <a:xfrm>
            <a:off x="1060650" y="2311500"/>
            <a:ext cx="5038800" cy="182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Miners using Transaction fee (Gas in Gwei)</a:t>
            </a:r>
            <a:endParaRPr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" name="Google Shape;94;g11979bb70ac_2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9800" y="3925700"/>
            <a:ext cx="4877875" cy="235501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11979bb70ac_2_10"/>
          <p:cNvSpPr txBox="1"/>
          <p:nvPr>
            <p:ph idx="1" type="body"/>
          </p:nvPr>
        </p:nvSpPr>
        <p:spPr>
          <a:xfrm>
            <a:off x="500450" y="2198950"/>
            <a:ext cx="705300" cy="182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60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60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g11979bb70ac_2_10"/>
          <p:cNvSpPr txBox="1"/>
          <p:nvPr>
            <p:ph idx="1" type="body"/>
          </p:nvPr>
        </p:nvSpPr>
        <p:spPr>
          <a:xfrm>
            <a:off x="1060650" y="4256075"/>
            <a:ext cx="5038800" cy="677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Contracts using Honeypots</a:t>
            </a:r>
            <a:endParaRPr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" name="Google Shape;97;g11979bb70ac_2_10"/>
          <p:cNvSpPr txBox="1"/>
          <p:nvPr>
            <p:ph idx="1" type="body"/>
          </p:nvPr>
        </p:nvSpPr>
        <p:spPr>
          <a:xfrm>
            <a:off x="394050" y="3925700"/>
            <a:ext cx="705300" cy="182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60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60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 txBox="1"/>
          <p:nvPr>
            <p:ph type="title"/>
          </p:nvPr>
        </p:nvSpPr>
        <p:spPr>
          <a:xfrm>
            <a:off x="546450" y="580800"/>
            <a:ext cx="7769100" cy="76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8918"/>
              <a:buFont typeface="Calibri"/>
              <a:buNone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Data (Ether and Smart contracts)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7"/>
          <p:cNvSpPr/>
          <p:nvPr/>
        </p:nvSpPr>
        <p:spPr>
          <a:xfrm>
            <a:off x="152400" y="686850"/>
            <a:ext cx="319200" cy="551400"/>
          </a:xfrm>
          <a:prstGeom prst="rect">
            <a:avLst/>
          </a:prstGeom>
          <a:solidFill>
            <a:srgbClr val="6368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7"/>
          <p:cNvSpPr txBox="1"/>
          <p:nvPr>
            <p:ph idx="1" type="body"/>
          </p:nvPr>
        </p:nvSpPr>
        <p:spPr>
          <a:xfrm>
            <a:off x="2448800" y="1771450"/>
            <a:ext cx="4029600" cy="10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3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variables</a:t>
            </a:r>
            <a:endParaRPr sz="36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7"/>
          <p:cNvSpPr txBox="1"/>
          <p:nvPr>
            <p:ph idx="1" type="body"/>
          </p:nvPr>
        </p:nvSpPr>
        <p:spPr>
          <a:xfrm>
            <a:off x="1450175" y="1626375"/>
            <a:ext cx="2349000" cy="10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IN" sz="60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51 </a:t>
            </a:r>
            <a:endParaRPr b="1" sz="60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IN" sz="60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9841</a:t>
            </a:r>
            <a:endParaRPr b="1" sz="60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3471750" y="2717475"/>
            <a:ext cx="4029600" cy="10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3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records</a:t>
            </a:r>
            <a:endParaRPr sz="36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p7"/>
          <p:cNvSpPr txBox="1"/>
          <p:nvPr>
            <p:ph idx="1" type="body"/>
          </p:nvPr>
        </p:nvSpPr>
        <p:spPr>
          <a:xfrm>
            <a:off x="7184550" y="2717475"/>
            <a:ext cx="4029600" cy="10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3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Transactions</a:t>
            </a:r>
            <a:endParaRPr sz="36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7"/>
          <p:cNvSpPr txBox="1"/>
          <p:nvPr>
            <p:ph idx="1" type="body"/>
          </p:nvPr>
        </p:nvSpPr>
        <p:spPr>
          <a:xfrm>
            <a:off x="7039350" y="1875475"/>
            <a:ext cx="4029600" cy="10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3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(EtherScan)</a:t>
            </a:r>
            <a:endParaRPr sz="36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7"/>
          <p:cNvSpPr/>
          <p:nvPr/>
        </p:nvSpPr>
        <p:spPr>
          <a:xfrm>
            <a:off x="1403575" y="4475175"/>
            <a:ext cx="9810600" cy="2046600"/>
          </a:xfrm>
          <a:prstGeom prst="roundRect">
            <a:avLst>
              <a:gd fmla="val 16667" name="adj"/>
            </a:avLst>
          </a:prstGeom>
          <a:solidFill>
            <a:srgbClr val="8992B1">
              <a:alpha val="329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762327" y="4740524"/>
            <a:ext cx="5630100" cy="15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Char char="●"/>
            </a:pP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Variables : 34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Char char="●"/>
            </a:pP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Valid : 7,662 records (85%)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Char char="●"/>
            </a:pP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Fraudulent : 1,350 records (15%)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7"/>
          <p:cNvSpPr/>
          <p:nvPr/>
        </p:nvSpPr>
        <p:spPr>
          <a:xfrm>
            <a:off x="6096000" y="3808575"/>
            <a:ext cx="319200" cy="402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36890"/>
          </a:solidFill>
          <a:ln>
            <a:noFill/>
          </a:ln>
          <a:effectLst>
            <a:outerShdw blurRad="57150" rotWithShape="0" algn="bl" dir="8400000" dist="19050">
              <a:srgbClr val="000000">
                <a:alpha val="41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7"/>
          <p:cNvSpPr txBox="1"/>
          <p:nvPr>
            <p:ph idx="1" type="body"/>
          </p:nvPr>
        </p:nvSpPr>
        <p:spPr>
          <a:xfrm>
            <a:off x="7184550" y="4740525"/>
            <a:ext cx="3884400" cy="15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1150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b="1" lang="en-IN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Training : 1350 Rows </a:t>
            </a:r>
            <a:endParaRPr b="1" sz="1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b="1" lang="en-IN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Test : 1350 Rows </a:t>
            </a:r>
            <a:endParaRPr b="1" sz="1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b="1" lang="en-IN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Distribution of 0’s and 1’s is 50%</a:t>
            </a:r>
            <a:endParaRPr b="1" sz="1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 b="0" l="17993" r="7926" t="0"/>
          <a:stretch/>
        </p:blipFill>
        <p:spPr>
          <a:xfrm>
            <a:off x="6748081" y="2131325"/>
            <a:ext cx="4525944" cy="418122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/>
          <p:nvPr>
            <p:ph type="title"/>
          </p:nvPr>
        </p:nvSpPr>
        <p:spPr>
          <a:xfrm>
            <a:off x="394050" y="428400"/>
            <a:ext cx="6638100" cy="76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Exploration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8"/>
          <p:cNvSpPr/>
          <p:nvPr/>
        </p:nvSpPr>
        <p:spPr>
          <a:xfrm>
            <a:off x="0" y="534450"/>
            <a:ext cx="319200" cy="551400"/>
          </a:xfrm>
          <a:prstGeom prst="rect">
            <a:avLst/>
          </a:prstGeom>
          <a:solidFill>
            <a:srgbClr val="6368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875" y="2131325"/>
            <a:ext cx="5210928" cy="418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8"/>
          <p:cNvSpPr txBox="1"/>
          <p:nvPr>
            <p:ph idx="1" type="body"/>
          </p:nvPr>
        </p:nvSpPr>
        <p:spPr>
          <a:xfrm>
            <a:off x="2130275" y="1486175"/>
            <a:ext cx="2324100" cy="5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3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Most used Token</a:t>
            </a:r>
            <a:endParaRPr sz="36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8"/>
          <p:cNvSpPr txBox="1"/>
          <p:nvPr>
            <p:ph idx="1" type="body"/>
          </p:nvPr>
        </p:nvSpPr>
        <p:spPr>
          <a:xfrm>
            <a:off x="7708739" y="1486175"/>
            <a:ext cx="2604600" cy="5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3600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Correlation Matrix</a:t>
            </a:r>
            <a:endParaRPr sz="3600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"/>
          <p:cNvSpPr txBox="1"/>
          <p:nvPr>
            <p:ph type="title"/>
          </p:nvPr>
        </p:nvSpPr>
        <p:spPr>
          <a:xfrm>
            <a:off x="394050" y="428400"/>
            <a:ext cx="6638100" cy="76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Model Results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9"/>
          <p:cNvSpPr/>
          <p:nvPr/>
        </p:nvSpPr>
        <p:spPr>
          <a:xfrm>
            <a:off x="0" y="534450"/>
            <a:ext cx="319200" cy="551400"/>
          </a:xfrm>
          <a:prstGeom prst="rect">
            <a:avLst/>
          </a:prstGeom>
          <a:solidFill>
            <a:srgbClr val="6368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29" name="Google Shape;129;p9"/>
          <p:cNvGraphicFramePr/>
          <p:nvPr/>
        </p:nvGraphicFramePr>
        <p:xfrm>
          <a:off x="952500" y="2667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{FE12D00A-0EAB-484C-8024-2DB4C50F34B7}</a:tableStyleId>
              </a:tblPr>
              <a:tblGrid>
                <a:gridCol w="1714500"/>
                <a:gridCol w="1714500"/>
                <a:gridCol w="1714500"/>
                <a:gridCol w="1714500"/>
                <a:gridCol w="1714500"/>
                <a:gridCol w="1714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1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Logistic Regression</a:t>
                      </a:r>
                      <a:endParaRPr b="1"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Naive Bayes</a:t>
                      </a:r>
                      <a:endParaRPr b="1"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7705F">
                        <a:alpha val="55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KNN</a:t>
                      </a:r>
                      <a:endParaRPr b="1"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Decision Tree</a:t>
                      </a:r>
                      <a:endParaRPr b="1"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Random Forest</a:t>
                      </a:r>
                      <a:endParaRPr b="1"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943C">
                        <a:alpha val="75420"/>
                      </a:srgbClr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Accuracy</a:t>
                      </a:r>
                      <a:endParaRPr b="1"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83.19%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56.74%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7705F">
                        <a:alpha val="55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84.15%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92.74%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96.22%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943C">
                        <a:alpha val="75420"/>
                      </a:srgbClr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Precision</a:t>
                      </a:r>
                      <a:endParaRPr b="1"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87.71%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82.27%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7705F">
                        <a:alpha val="55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86.07%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95.29%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96.02%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943C">
                        <a:alpha val="75420"/>
                      </a:srgbClr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Recall</a:t>
                      </a:r>
                      <a:endParaRPr b="1"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77.19%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17.19%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7705F">
                        <a:alpha val="55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81.48%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89.93%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96.44%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992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943C">
                        <a:alpha val="7542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C30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"/>
          <p:cNvSpPr txBox="1"/>
          <p:nvPr>
            <p:ph idx="1" type="body"/>
          </p:nvPr>
        </p:nvSpPr>
        <p:spPr>
          <a:xfrm>
            <a:off x="394050" y="2507275"/>
            <a:ext cx="5370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Time</a:t>
            </a: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 between Transactions</a:t>
            </a:r>
            <a:endParaRPr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Value</a:t>
            </a: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 of Ether received</a:t>
            </a:r>
            <a:endParaRPr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Total number</a:t>
            </a: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 of token transactions </a:t>
            </a:r>
            <a:endParaRPr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10"/>
          <p:cNvSpPr txBox="1"/>
          <p:nvPr>
            <p:ph type="title"/>
          </p:nvPr>
        </p:nvSpPr>
        <p:spPr>
          <a:xfrm>
            <a:off x="394050" y="428400"/>
            <a:ext cx="6638100" cy="76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FINDINGS</a:t>
            </a:r>
            <a:endParaRPr b="1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" name="Google Shape;136;p10"/>
          <p:cNvSpPr/>
          <p:nvPr/>
        </p:nvSpPr>
        <p:spPr>
          <a:xfrm>
            <a:off x="0" y="534450"/>
            <a:ext cx="319200" cy="551400"/>
          </a:xfrm>
          <a:prstGeom prst="rect">
            <a:avLst/>
          </a:prstGeom>
          <a:solidFill>
            <a:srgbClr val="6368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0"/>
          <p:cNvSpPr txBox="1"/>
          <p:nvPr>
            <p:ph idx="1" type="body"/>
          </p:nvPr>
        </p:nvSpPr>
        <p:spPr>
          <a:xfrm>
            <a:off x="1387950" y="1585975"/>
            <a:ext cx="33108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IN" u="sng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KEY VARIABLES</a:t>
            </a:r>
            <a:endParaRPr b="1" u="sng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" name="Google Shape;138;p10"/>
          <p:cNvSpPr txBox="1"/>
          <p:nvPr>
            <p:ph idx="1" type="body"/>
          </p:nvPr>
        </p:nvSpPr>
        <p:spPr>
          <a:xfrm>
            <a:off x="7689900" y="1546000"/>
            <a:ext cx="33108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IN" u="sng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INSIGHTS</a:t>
            </a:r>
            <a:endParaRPr b="1" u="sng"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6318450" y="2547238"/>
            <a:ext cx="5370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Shorter</a:t>
            </a: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 time difference between transactions</a:t>
            </a:r>
            <a:endParaRPr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Lowe</a:t>
            </a: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 value Ether transactio</a:t>
            </a: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ns</a:t>
            </a:r>
            <a:endParaRPr>
              <a:solidFill>
                <a:srgbClr val="8992B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992B1"/>
              </a:buClr>
              <a:buSzPts val="2400"/>
              <a:buFont typeface="Montserrat"/>
              <a:buAutoNum type="arabicPeriod"/>
            </a:pPr>
            <a:r>
              <a:rPr b="1" lang="en-I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Less</a:t>
            </a:r>
            <a:r>
              <a:rPr lang="en-IN">
                <a:solidFill>
                  <a:srgbClr val="8992B1"/>
                </a:solidFill>
                <a:latin typeface="Montserrat"/>
                <a:ea typeface="Montserrat"/>
                <a:cs typeface="Montserrat"/>
                <a:sym typeface="Montserrat"/>
              </a:rPr>
              <a:t> transactions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10"/>
          <p:cNvSpPr txBox="1"/>
          <p:nvPr/>
        </p:nvSpPr>
        <p:spPr>
          <a:xfrm>
            <a:off x="6318450" y="5647450"/>
            <a:ext cx="5815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IN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⇒ HIGHER CHANCE OF FRAUD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2022-03-07T05:48:43Z</dcterms:created>
  <dc:creator>Ambika M</dc:creator>
</cp:coreProperties>
</file>